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61" r:id="rId4"/>
    <p:sldId id="284" r:id="rId5"/>
    <p:sldId id="278" r:id="rId6"/>
    <p:sldId id="279" r:id="rId7"/>
    <p:sldId id="280" r:id="rId8"/>
    <p:sldId id="281" r:id="rId9"/>
    <p:sldId id="270" r:id="rId10"/>
    <p:sldId id="263" r:id="rId11"/>
    <p:sldId id="282" r:id="rId12"/>
    <p:sldId id="283" r:id="rId13"/>
    <p:sldId id="273" r:id="rId14"/>
  </p:sldIdLst>
  <p:sldSz cx="9753600" cy="7315200"/>
  <p:notesSz cx="6858000" cy="9144000"/>
  <p:embeddedFontLst>
    <p:embeddedFont>
      <p:font typeface="뉴요커" panose="02020603020101020101" pitchFamily="18" charset="-127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zydog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288" autoAdjust="0"/>
  </p:normalViewPr>
  <p:slideViewPr>
    <p:cSldViewPr>
      <p:cViewPr varScale="1">
        <p:scale>
          <a:sx n="86" d="100"/>
          <a:sy n="86" d="100"/>
        </p:scale>
        <p:origin x="17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svg"/><Relationship Id="rId7" Type="http://schemas.openxmlformats.org/officeDocument/2006/relationships/image" Target="../media/image87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31.png"/><Relationship Id="rId9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.svg"/><Relationship Id="rId18" Type="http://schemas.openxmlformats.org/officeDocument/2006/relationships/image" Target="../media/image106.png"/><Relationship Id="rId3" Type="http://schemas.openxmlformats.org/officeDocument/2006/relationships/image" Target="../media/image93.svg"/><Relationship Id="rId21" Type="http://schemas.openxmlformats.org/officeDocument/2006/relationships/image" Target="../media/image54.svg"/><Relationship Id="rId7" Type="http://schemas.openxmlformats.org/officeDocument/2006/relationships/image" Target="../media/image97.svg"/><Relationship Id="rId12" Type="http://schemas.openxmlformats.org/officeDocument/2006/relationships/image" Target="../media/image9.png"/><Relationship Id="rId17" Type="http://schemas.openxmlformats.org/officeDocument/2006/relationships/image" Target="../media/image105.svg"/><Relationship Id="rId2" Type="http://schemas.openxmlformats.org/officeDocument/2006/relationships/image" Target="../media/image92.png"/><Relationship Id="rId16" Type="http://schemas.openxmlformats.org/officeDocument/2006/relationships/image" Target="../media/image104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3.svg"/><Relationship Id="rId10" Type="http://schemas.openxmlformats.org/officeDocument/2006/relationships/image" Target="../media/image100.png"/><Relationship Id="rId19" Type="http://schemas.openxmlformats.org/officeDocument/2006/relationships/image" Target="../media/image107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2.png"/><Relationship Id="rId22" Type="http://schemas.openxmlformats.org/officeDocument/2006/relationships/hyperlink" Target="https://youtu.be/6kRjNBfQyR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.svg"/><Relationship Id="rId18" Type="http://schemas.openxmlformats.org/officeDocument/2006/relationships/image" Target="../media/image106.png"/><Relationship Id="rId3" Type="http://schemas.openxmlformats.org/officeDocument/2006/relationships/image" Target="../media/image93.svg"/><Relationship Id="rId21" Type="http://schemas.openxmlformats.org/officeDocument/2006/relationships/image" Target="../media/image54.svg"/><Relationship Id="rId7" Type="http://schemas.openxmlformats.org/officeDocument/2006/relationships/image" Target="../media/image97.svg"/><Relationship Id="rId12" Type="http://schemas.openxmlformats.org/officeDocument/2006/relationships/image" Target="../media/image9.png"/><Relationship Id="rId17" Type="http://schemas.openxmlformats.org/officeDocument/2006/relationships/image" Target="../media/image105.svg"/><Relationship Id="rId2" Type="http://schemas.openxmlformats.org/officeDocument/2006/relationships/image" Target="../media/image92.png"/><Relationship Id="rId16" Type="http://schemas.openxmlformats.org/officeDocument/2006/relationships/image" Target="../media/image104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5" Type="http://schemas.openxmlformats.org/officeDocument/2006/relationships/image" Target="../media/image103.svg"/><Relationship Id="rId10" Type="http://schemas.openxmlformats.org/officeDocument/2006/relationships/image" Target="../media/image100.png"/><Relationship Id="rId19" Type="http://schemas.openxmlformats.org/officeDocument/2006/relationships/image" Target="../media/image107.svg"/><Relationship Id="rId4" Type="http://schemas.openxmlformats.org/officeDocument/2006/relationships/image" Target="../media/image94.png"/><Relationship Id="rId9" Type="http://schemas.openxmlformats.org/officeDocument/2006/relationships/image" Target="../media/image99.svg"/><Relationship Id="rId1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63.png"/><Relationship Id="rId2" Type="http://schemas.openxmlformats.org/officeDocument/2006/relationships/image" Target="../media/image23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61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18" Type="http://schemas.openxmlformats.org/officeDocument/2006/relationships/image" Target="../media/image62.sv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12" Type="http://schemas.openxmlformats.org/officeDocument/2006/relationships/image" Target="../media/image65.svg"/><Relationship Id="rId17" Type="http://schemas.openxmlformats.org/officeDocument/2006/relationships/image" Target="../media/image61.png"/><Relationship Id="rId2" Type="http://schemas.openxmlformats.org/officeDocument/2006/relationships/image" Target="../media/image23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4.png"/><Relationship Id="rId5" Type="http://schemas.openxmlformats.org/officeDocument/2006/relationships/image" Target="../media/image30.svg"/><Relationship Id="rId15" Type="http://schemas.openxmlformats.org/officeDocument/2006/relationships/image" Target="../media/image25.png"/><Relationship Id="rId10" Type="http://schemas.openxmlformats.org/officeDocument/2006/relationships/image" Target="../media/image59.sv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24.svg"/><Relationship Id="rId21" Type="http://schemas.openxmlformats.org/officeDocument/2006/relationships/image" Target="../media/image70.pn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68.png"/><Relationship Id="rId2" Type="http://schemas.openxmlformats.org/officeDocument/2006/relationships/image" Target="../media/image23.png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5.sv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4.png"/><Relationship Id="rId18" Type="http://schemas.openxmlformats.org/officeDocument/2006/relationships/image" Target="../media/image66.svg"/><Relationship Id="rId3" Type="http://schemas.openxmlformats.org/officeDocument/2006/relationships/image" Target="../media/image24.svg"/><Relationship Id="rId21" Type="http://schemas.openxmlformats.org/officeDocument/2006/relationships/image" Target="../media/image72.pn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25.png"/><Relationship Id="rId2" Type="http://schemas.openxmlformats.org/officeDocument/2006/relationships/image" Target="../media/image23.png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5.svg"/><Relationship Id="rId2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39871" y="5132872"/>
            <a:ext cx="2684384" cy="28447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8249" y="4457911"/>
            <a:ext cx="2439912" cy="2494334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61B93B34-FE26-D786-6CD6-BE1E41A7866B}"/>
              </a:ext>
            </a:extLst>
          </p:cNvPr>
          <p:cNvGrpSpPr/>
          <p:nvPr/>
        </p:nvGrpSpPr>
        <p:grpSpPr>
          <a:xfrm>
            <a:off x="5266420" y="4576216"/>
            <a:ext cx="4089349" cy="1006217"/>
            <a:chOff x="3137446" y="3022834"/>
            <a:chExt cx="4089349" cy="1006217"/>
          </a:xfrm>
        </p:grpSpPr>
        <p:grpSp>
          <p:nvGrpSpPr>
            <p:cNvPr id="3" name="Group 3"/>
            <p:cNvGrpSpPr/>
            <p:nvPr/>
          </p:nvGrpSpPr>
          <p:grpSpPr>
            <a:xfrm>
              <a:off x="3137446" y="3022834"/>
              <a:ext cx="4089349" cy="992680"/>
              <a:chOff x="0" y="0"/>
              <a:chExt cx="10275908" cy="24944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4073"/>
                <a:ext cx="10282299" cy="2501054"/>
              </a:xfrm>
              <a:custGeom>
                <a:avLst/>
                <a:gdLst/>
                <a:ahLst/>
                <a:cxnLst/>
                <a:rect l="l" t="t" r="r" b="b"/>
                <a:pathLst>
                  <a:path w="10282299" h="2501054">
                    <a:moveTo>
                      <a:pt x="9654521" y="2446577"/>
                    </a:moveTo>
                    <a:cubicBezTo>
                      <a:pt x="9654521" y="2446577"/>
                      <a:pt x="8923646" y="2501055"/>
                      <a:pt x="7547215" y="2498433"/>
                    </a:cubicBezTo>
                    <a:cubicBezTo>
                      <a:pt x="3852919" y="2496270"/>
                      <a:pt x="1057074" y="2488446"/>
                      <a:pt x="1057074" y="2488446"/>
                    </a:cubicBezTo>
                    <a:cubicBezTo>
                      <a:pt x="812932" y="2479612"/>
                      <a:pt x="449110" y="2458381"/>
                      <a:pt x="282371" y="2400204"/>
                    </a:cubicBezTo>
                    <a:cubicBezTo>
                      <a:pt x="4469" y="2303241"/>
                      <a:pt x="0" y="2129962"/>
                      <a:pt x="0" y="1702804"/>
                    </a:cubicBezTo>
                    <a:lnTo>
                      <a:pt x="0" y="1702790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2302829" y="15681"/>
                      <a:pt x="6185004" y="7673"/>
                    </a:cubicBezTo>
                    <a:cubicBezTo>
                      <a:pt x="8704718" y="0"/>
                      <a:pt x="9421452" y="6979"/>
                      <a:pt x="9421452" y="6979"/>
                    </a:cubicBezTo>
                    <a:cubicBezTo>
                      <a:pt x="9789760" y="14458"/>
                      <a:pt x="9928020" y="42638"/>
                      <a:pt x="10125759" y="165219"/>
                    </a:cubicBezTo>
                    <a:cubicBezTo>
                      <a:pt x="10276777" y="258836"/>
                      <a:pt x="10282299" y="476157"/>
                      <a:pt x="10273158" y="1702790"/>
                    </a:cubicBezTo>
                    <a:lnTo>
                      <a:pt x="10273158" y="1702804"/>
                    </a:lnTo>
                    <a:cubicBezTo>
                      <a:pt x="10273157" y="2247927"/>
                      <a:pt x="10230373" y="2396515"/>
                      <a:pt x="9654521" y="2446577"/>
                    </a:cubicBezTo>
                    <a:close/>
                  </a:path>
                </a:pathLst>
              </a:custGeom>
              <a:solidFill>
                <a:srgbClr val="D867B5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33581" y="3105721"/>
              <a:ext cx="356603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F1F1F1"/>
                  </a:solidFill>
                  <a:latin typeface="Lazydog"/>
                </a:rPr>
                <a:t>01057141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dirty="0" err="1">
                  <a:solidFill>
                    <a:srgbClr val="F1F1F1"/>
                  </a:solidFill>
                  <a:latin typeface="Heiti SC Medium" pitchFamily="2" charset="-128"/>
                  <a:ea typeface="Heiti SC Medium" pitchFamily="2" charset="-128"/>
                </a:rPr>
                <a:t>簡婕翎</a:t>
              </a:r>
              <a:endParaRPr lang="en-US" sz="3600" dirty="0">
                <a:solidFill>
                  <a:srgbClr val="F1F1F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50" y="2194278"/>
            <a:ext cx="7999837" cy="80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 err="1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追星韓文小幫手</a:t>
            </a:r>
            <a:r>
              <a:rPr lang="en-US" sz="6000" b="1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5272">
            <a:off x="36960" y="5723697"/>
            <a:ext cx="1370301" cy="13503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8502286">
            <a:off x="-942738" y="-495359"/>
            <a:ext cx="2717374" cy="16847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895610">
            <a:off x="5914608" y="955792"/>
            <a:ext cx="767283" cy="6905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495405">
            <a:off x="8624769" y="4993324"/>
            <a:ext cx="590960" cy="13830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44902">
            <a:off x="583760" y="421433"/>
            <a:ext cx="1578358" cy="13631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V="1">
            <a:off x="3455247" y="456894"/>
            <a:ext cx="1109904" cy="99891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195767" y="2308647"/>
            <a:ext cx="1724688" cy="11477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8504049">
            <a:off x="8094755" y="1237738"/>
            <a:ext cx="2299601" cy="68635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189569">
            <a:off x="3409744" y="5903134"/>
            <a:ext cx="1612838" cy="533703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A7C5C1-4F16-7690-3DF9-47BD9C066D40}"/>
              </a:ext>
            </a:extLst>
          </p:cNvPr>
          <p:cNvGrpSpPr/>
          <p:nvPr/>
        </p:nvGrpSpPr>
        <p:grpSpPr>
          <a:xfrm>
            <a:off x="739782" y="4517356"/>
            <a:ext cx="4089349" cy="1024312"/>
            <a:chOff x="1176804" y="4018683"/>
            <a:chExt cx="4089349" cy="1024312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DC5BC4A9-3F36-C0F7-84E1-158377826B2E}"/>
                </a:ext>
              </a:extLst>
            </p:cNvPr>
            <p:cNvGrpSpPr/>
            <p:nvPr/>
          </p:nvGrpSpPr>
          <p:grpSpPr>
            <a:xfrm>
              <a:off x="1176804" y="4018683"/>
              <a:ext cx="4089349" cy="992680"/>
              <a:chOff x="0" y="0"/>
              <a:chExt cx="10275908" cy="2494452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23F670CC-F838-791F-90C1-801EEFFDEA38}"/>
                  </a:ext>
                </a:extLst>
              </p:cNvPr>
              <p:cNvSpPr/>
              <p:nvPr/>
            </p:nvSpPr>
            <p:spPr>
              <a:xfrm>
                <a:off x="0" y="-4073"/>
                <a:ext cx="10282299" cy="2501054"/>
              </a:xfrm>
              <a:custGeom>
                <a:avLst/>
                <a:gdLst/>
                <a:ahLst/>
                <a:cxnLst/>
                <a:rect l="l" t="t" r="r" b="b"/>
                <a:pathLst>
                  <a:path w="10282299" h="2501054">
                    <a:moveTo>
                      <a:pt x="9654521" y="2446577"/>
                    </a:moveTo>
                    <a:cubicBezTo>
                      <a:pt x="9654521" y="2446577"/>
                      <a:pt x="8923646" y="2501055"/>
                      <a:pt x="7547215" y="2498433"/>
                    </a:cubicBezTo>
                    <a:cubicBezTo>
                      <a:pt x="3852919" y="2496270"/>
                      <a:pt x="1057074" y="2488446"/>
                      <a:pt x="1057074" y="2488446"/>
                    </a:cubicBezTo>
                    <a:cubicBezTo>
                      <a:pt x="812932" y="2479612"/>
                      <a:pt x="449110" y="2458381"/>
                      <a:pt x="282371" y="2400204"/>
                    </a:cubicBezTo>
                    <a:cubicBezTo>
                      <a:pt x="4469" y="2303241"/>
                      <a:pt x="0" y="2129962"/>
                      <a:pt x="0" y="1702804"/>
                    </a:cubicBezTo>
                    <a:lnTo>
                      <a:pt x="0" y="1702790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2302829" y="15681"/>
                      <a:pt x="6185004" y="7673"/>
                    </a:cubicBezTo>
                    <a:cubicBezTo>
                      <a:pt x="8704718" y="0"/>
                      <a:pt x="9421452" y="6979"/>
                      <a:pt x="9421452" y="6979"/>
                    </a:cubicBezTo>
                    <a:cubicBezTo>
                      <a:pt x="9789760" y="14458"/>
                      <a:pt x="9928020" y="42638"/>
                      <a:pt x="10125759" y="165219"/>
                    </a:cubicBezTo>
                    <a:cubicBezTo>
                      <a:pt x="10276777" y="258836"/>
                      <a:pt x="10282299" y="476157"/>
                      <a:pt x="10273158" y="1702790"/>
                    </a:cubicBezTo>
                    <a:lnTo>
                      <a:pt x="10273158" y="1702804"/>
                    </a:lnTo>
                    <a:cubicBezTo>
                      <a:pt x="10273157" y="2247927"/>
                      <a:pt x="10230373" y="2396515"/>
                      <a:pt x="9654521" y="2446577"/>
                    </a:cubicBezTo>
                    <a:close/>
                  </a:path>
                </a:pathLst>
              </a:custGeom>
              <a:solidFill>
                <a:srgbClr val="D867B5"/>
              </a:solidFill>
            </p:spPr>
          </p:sp>
        </p:grp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FACAEFA-2C34-CA72-B88B-F63F6AAD9EF5}"/>
                </a:ext>
              </a:extLst>
            </p:cNvPr>
            <p:cNvSpPr txBox="1"/>
            <p:nvPr/>
          </p:nvSpPr>
          <p:spPr>
            <a:xfrm>
              <a:off x="1261567" y="4119665"/>
              <a:ext cx="356603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F1F1F1"/>
                  </a:solidFill>
                  <a:latin typeface="Lazydog"/>
                </a:rPr>
                <a:t>01057142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dirty="0" err="1">
                  <a:solidFill>
                    <a:srgbClr val="F1F1F1"/>
                  </a:solidFill>
                  <a:latin typeface="Heiti SC Medium" pitchFamily="2" charset="-128"/>
                  <a:ea typeface="Heiti SC Medium" pitchFamily="2" charset="-128"/>
                </a:rPr>
                <a:t>何芊毅</a:t>
              </a:r>
              <a:endParaRPr lang="en-US" sz="3600" dirty="0">
                <a:solidFill>
                  <a:srgbClr val="F1F1F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0CE62FF3-6264-16CD-8B87-050BFF31BB1B}"/>
              </a:ext>
            </a:extLst>
          </p:cNvPr>
          <p:cNvSpPr txBox="1"/>
          <p:nvPr/>
        </p:nvSpPr>
        <p:spPr>
          <a:xfrm>
            <a:off x="4390577" y="3023207"/>
            <a:ext cx="4810105" cy="681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2800" b="1" dirty="0" err="1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網程期末專案報告</a:t>
            </a:r>
            <a:endParaRPr lang="en-US" sz="2800" b="1" dirty="0">
              <a:solidFill>
                <a:srgbClr val="373735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9827">
            <a:off x="-1154663" y="-1357924"/>
            <a:ext cx="3016178" cy="28681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83222" y="377490"/>
            <a:ext cx="340042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4800" b="1" dirty="0" err="1">
                <a:latin typeface="Lazydog"/>
              </a:rPr>
              <a:t>分工</a:t>
            </a:r>
            <a:endParaRPr lang="en-US" sz="4800" b="1" dirty="0">
              <a:latin typeface="Lazydog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34995" y="1242089"/>
            <a:ext cx="2291794" cy="619600"/>
            <a:chOff x="0" y="0"/>
            <a:chExt cx="4756312" cy="1940372"/>
          </a:xfrm>
        </p:grpSpPr>
        <p:sp>
          <p:nvSpPr>
            <p:cNvPr id="12" name="Freeform 12"/>
            <p:cNvSpPr/>
            <p:nvPr/>
          </p:nvSpPr>
          <p:spPr>
            <a:xfrm>
              <a:off x="0" y="-4073"/>
              <a:ext cx="4762702" cy="1946975"/>
            </a:xfrm>
            <a:custGeom>
              <a:avLst/>
              <a:gdLst/>
              <a:ahLst/>
              <a:cxnLst/>
              <a:rect l="l" t="t" r="r" b="b"/>
              <a:pathLst>
                <a:path w="4762702" h="1946975">
                  <a:moveTo>
                    <a:pt x="4134925" y="1892497"/>
                  </a:moveTo>
                  <a:cubicBezTo>
                    <a:pt x="4134925" y="1892497"/>
                    <a:pt x="3404050" y="1946975"/>
                    <a:pt x="2819782" y="1944354"/>
                  </a:cubicBezTo>
                  <a:cubicBezTo>
                    <a:pt x="1996970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51727" y="15681"/>
                    <a:pt x="2516384" y="7673"/>
                  </a:cubicBezTo>
                  <a:cubicBezTo>
                    <a:pt x="3185122" y="0"/>
                    <a:pt x="3901856" y="6979"/>
                    <a:pt x="3901856" y="6979"/>
                  </a:cubicBezTo>
                  <a:cubicBezTo>
                    <a:pt x="4270163" y="14458"/>
                    <a:pt x="4408423" y="42638"/>
                    <a:pt x="4606163" y="165219"/>
                  </a:cubicBezTo>
                  <a:cubicBezTo>
                    <a:pt x="4757180" y="258836"/>
                    <a:pt x="4762702" y="476157"/>
                    <a:pt x="4753562" y="1246581"/>
                  </a:cubicBezTo>
                  <a:lnTo>
                    <a:pt x="4753562" y="1246590"/>
                  </a:lnTo>
                  <a:cubicBezTo>
                    <a:pt x="4753561" y="1693848"/>
                    <a:pt x="4710777" y="1842435"/>
                    <a:pt x="4134925" y="189249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508954" y="1266000"/>
            <a:ext cx="1847538" cy="619600"/>
            <a:chOff x="0" y="0"/>
            <a:chExt cx="4756312" cy="1940372"/>
          </a:xfrm>
        </p:grpSpPr>
        <p:sp>
          <p:nvSpPr>
            <p:cNvPr id="14" name="Freeform 14"/>
            <p:cNvSpPr/>
            <p:nvPr/>
          </p:nvSpPr>
          <p:spPr>
            <a:xfrm>
              <a:off x="0" y="-4073"/>
              <a:ext cx="4762702" cy="1946975"/>
            </a:xfrm>
            <a:custGeom>
              <a:avLst/>
              <a:gdLst/>
              <a:ahLst/>
              <a:cxnLst/>
              <a:rect l="l" t="t" r="r" b="b"/>
              <a:pathLst>
                <a:path w="4762702" h="1946975">
                  <a:moveTo>
                    <a:pt x="4134925" y="1892497"/>
                  </a:moveTo>
                  <a:cubicBezTo>
                    <a:pt x="4134925" y="1892497"/>
                    <a:pt x="3404050" y="1946975"/>
                    <a:pt x="2819782" y="1944354"/>
                  </a:cubicBezTo>
                  <a:cubicBezTo>
                    <a:pt x="1996970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51727" y="15681"/>
                    <a:pt x="2516384" y="7673"/>
                  </a:cubicBezTo>
                  <a:cubicBezTo>
                    <a:pt x="3185122" y="0"/>
                    <a:pt x="3901856" y="6979"/>
                    <a:pt x="3901856" y="6979"/>
                  </a:cubicBezTo>
                  <a:cubicBezTo>
                    <a:pt x="4270163" y="14458"/>
                    <a:pt x="4408423" y="42638"/>
                    <a:pt x="4606163" y="165219"/>
                  </a:cubicBezTo>
                  <a:cubicBezTo>
                    <a:pt x="4757180" y="258836"/>
                    <a:pt x="4762702" y="476157"/>
                    <a:pt x="4753562" y="1246581"/>
                  </a:cubicBezTo>
                  <a:lnTo>
                    <a:pt x="4753562" y="1246590"/>
                  </a:lnTo>
                  <a:cubicBezTo>
                    <a:pt x="4753561" y="1693848"/>
                    <a:pt x="4710777" y="1842435"/>
                    <a:pt x="4134925" y="189249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791544" y="1473492"/>
            <a:ext cx="1284839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373735"/>
                </a:solidFill>
                <a:latin typeface="뉴요커"/>
              </a:rPr>
              <a:t>簡婕翎</a:t>
            </a:r>
            <a:endParaRPr lang="en-US" sz="2500" b="1" dirty="0">
              <a:solidFill>
                <a:srgbClr val="373735"/>
              </a:solidFill>
              <a:latin typeface="뉴요커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86729" y="1428844"/>
            <a:ext cx="1452477" cy="322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373735"/>
                </a:solidFill>
                <a:latin typeface="뉴요커"/>
              </a:rPr>
              <a:t>何芊毅</a:t>
            </a:r>
            <a:endParaRPr lang="en-US" sz="2500" b="1" dirty="0">
              <a:solidFill>
                <a:srgbClr val="373735"/>
              </a:solidFill>
              <a:latin typeface="뉴요커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413423" y="2290447"/>
            <a:ext cx="4038600" cy="3551261"/>
            <a:chOff x="0" y="0"/>
            <a:chExt cx="4002082" cy="13751923"/>
          </a:xfrm>
        </p:grpSpPr>
        <p:sp>
          <p:nvSpPr>
            <p:cNvPr id="21" name="Freeform 21"/>
            <p:cNvSpPr/>
            <p:nvPr/>
          </p:nvSpPr>
          <p:spPr>
            <a:xfrm>
              <a:off x="0" y="-4073"/>
              <a:ext cx="4008473" cy="13758525"/>
            </a:xfrm>
            <a:custGeom>
              <a:avLst/>
              <a:gdLst/>
              <a:ahLst/>
              <a:cxnLst/>
              <a:rect l="l" t="t" r="r" b="b"/>
              <a:pathLst>
                <a:path w="4008473" h="13758525">
                  <a:moveTo>
                    <a:pt x="3380695" y="13704048"/>
                  </a:moveTo>
                  <a:cubicBezTo>
                    <a:pt x="3380695" y="13704048"/>
                    <a:pt x="2649820" y="13758525"/>
                    <a:pt x="2173798" y="13755903"/>
                  </a:cubicBezTo>
                  <a:cubicBezTo>
                    <a:pt x="1743363" y="13753741"/>
                    <a:pt x="1057074" y="13745916"/>
                    <a:pt x="1057074" y="13745916"/>
                  </a:cubicBezTo>
                  <a:cubicBezTo>
                    <a:pt x="812932" y="13737083"/>
                    <a:pt x="449110" y="13715852"/>
                    <a:pt x="282371" y="13657675"/>
                  </a:cubicBezTo>
                  <a:cubicBezTo>
                    <a:pt x="4469" y="13560711"/>
                    <a:pt x="0" y="13387433"/>
                    <a:pt x="0" y="10971910"/>
                  </a:cubicBezTo>
                  <a:lnTo>
                    <a:pt x="0" y="1097178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562756" y="15681"/>
                    <a:pt x="2015082" y="7673"/>
                  </a:cubicBezTo>
                  <a:cubicBezTo>
                    <a:pt x="2430893" y="0"/>
                    <a:pt x="3147626" y="6979"/>
                    <a:pt x="3147626" y="6979"/>
                  </a:cubicBezTo>
                  <a:cubicBezTo>
                    <a:pt x="3515934" y="14458"/>
                    <a:pt x="3654194" y="42638"/>
                    <a:pt x="3851934" y="165219"/>
                  </a:cubicBezTo>
                  <a:cubicBezTo>
                    <a:pt x="4002951" y="258836"/>
                    <a:pt x="4008473" y="476157"/>
                    <a:pt x="3999333" y="10971783"/>
                  </a:cubicBezTo>
                  <a:lnTo>
                    <a:pt x="3999333" y="10971909"/>
                  </a:lnTo>
                  <a:cubicBezTo>
                    <a:pt x="3999331" y="13505398"/>
                    <a:pt x="3956548" y="13653986"/>
                    <a:pt x="3380695" y="13704048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15293" y="2123396"/>
            <a:ext cx="4154881" cy="5115603"/>
            <a:chOff x="0" y="0"/>
            <a:chExt cx="4002082" cy="13751923"/>
          </a:xfrm>
        </p:grpSpPr>
        <p:sp>
          <p:nvSpPr>
            <p:cNvPr id="23" name="Freeform 23"/>
            <p:cNvSpPr/>
            <p:nvPr/>
          </p:nvSpPr>
          <p:spPr>
            <a:xfrm>
              <a:off x="0" y="-4073"/>
              <a:ext cx="4008473" cy="13758525"/>
            </a:xfrm>
            <a:custGeom>
              <a:avLst/>
              <a:gdLst/>
              <a:ahLst/>
              <a:cxnLst/>
              <a:rect l="l" t="t" r="r" b="b"/>
              <a:pathLst>
                <a:path w="4008473" h="13758525">
                  <a:moveTo>
                    <a:pt x="3380695" y="13704048"/>
                  </a:moveTo>
                  <a:cubicBezTo>
                    <a:pt x="3380695" y="13704048"/>
                    <a:pt x="2649820" y="13758525"/>
                    <a:pt x="2173798" y="13755903"/>
                  </a:cubicBezTo>
                  <a:cubicBezTo>
                    <a:pt x="1743363" y="13753741"/>
                    <a:pt x="1057074" y="13745916"/>
                    <a:pt x="1057074" y="13745916"/>
                  </a:cubicBezTo>
                  <a:cubicBezTo>
                    <a:pt x="812932" y="13737083"/>
                    <a:pt x="449110" y="13715852"/>
                    <a:pt x="282371" y="13657675"/>
                  </a:cubicBezTo>
                  <a:cubicBezTo>
                    <a:pt x="4469" y="13560711"/>
                    <a:pt x="0" y="13387433"/>
                    <a:pt x="0" y="10971910"/>
                  </a:cubicBezTo>
                  <a:lnTo>
                    <a:pt x="0" y="1097178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562756" y="15681"/>
                    <a:pt x="2015082" y="7673"/>
                  </a:cubicBezTo>
                  <a:cubicBezTo>
                    <a:pt x="2430893" y="0"/>
                    <a:pt x="3147626" y="6979"/>
                    <a:pt x="3147626" y="6979"/>
                  </a:cubicBezTo>
                  <a:cubicBezTo>
                    <a:pt x="3515934" y="14458"/>
                    <a:pt x="3654194" y="42638"/>
                    <a:pt x="3851934" y="165219"/>
                  </a:cubicBezTo>
                  <a:cubicBezTo>
                    <a:pt x="4002951" y="258836"/>
                    <a:pt x="4008473" y="476157"/>
                    <a:pt x="3999333" y="10971783"/>
                  </a:cubicBezTo>
                  <a:lnTo>
                    <a:pt x="3999333" y="10971909"/>
                  </a:lnTo>
                  <a:cubicBezTo>
                    <a:pt x="3999331" y="13505398"/>
                    <a:pt x="3956548" y="13653986"/>
                    <a:pt x="3380695" y="13704048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8406184" y="-148118"/>
            <a:ext cx="1541921" cy="91113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854500">
            <a:off x="798589" y="1247016"/>
            <a:ext cx="924633" cy="61530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64864" flipV="1">
            <a:off x="-482263" y="5690641"/>
            <a:ext cx="1968827" cy="177194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02BB8CD0-6B91-C94F-DFD0-BD7786F53DA9}"/>
              </a:ext>
            </a:extLst>
          </p:cNvPr>
          <p:cNvGrpSpPr/>
          <p:nvPr/>
        </p:nvGrpSpPr>
        <p:grpSpPr>
          <a:xfrm>
            <a:off x="1110942" y="2639466"/>
            <a:ext cx="1861642" cy="586953"/>
            <a:chOff x="1110942" y="2639466"/>
            <a:chExt cx="1861642" cy="58695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DB37E5D-C6F6-47AE-DF11-7A9A98277E4B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選人頁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DD4ABCA2-635D-1876-7156-F7E9ADB399B0}"/>
              </a:ext>
            </a:extLst>
          </p:cNvPr>
          <p:cNvGrpSpPr/>
          <p:nvPr/>
        </p:nvGrpSpPr>
        <p:grpSpPr>
          <a:xfrm>
            <a:off x="1127004" y="3345263"/>
            <a:ext cx="1861642" cy="586953"/>
            <a:chOff x="1110942" y="2639466"/>
            <a:chExt cx="1861642" cy="586953"/>
          </a:xfrm>
        </p:grpSpPr>
        <p:pic>
          <p:nvPicPr>
            <p:cNvPr id="7" name="Picture 24">
              <a:extLst>
                <a:ext uri="{FF2B5EF4-FFF2-40B4-BE49-F238E27FC236}">
                  <a16:creationId xmlns:a16="http://schemas.microsoft.com/office/drawing/2014/main" id="{30753B03-43D4-681C-A3B1-924FD889D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BBA071-223A-2DCC-8047-154E1004D022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房間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6375FE-42DA-F01D-DE9F-04F8897D6E20}"/>
              </a:ext>
            </a:extLst>
          </p:cNvPr>
          <p:cNvGrpSpPr/>
          <p:nvPr/>
        </p:nvGrpSpPr>
        <p:grpSpPr>
          <a:xfrm>
            <a:off x="1110942" y="4045948"/>
            <a:ext cx="2507005" cy="586953"/>
            <a:chOff x="1110942" y="2639466"/>
            <a:chExt cx="2296116" cy="586953"/>
          </a:xfrm>
        </p:grpSpPr>
        <p:pic>
          <p:nvPicPr>
            <p:cNvPr id="16" name="Picture 24">
              <a:extLst>
                <a:ext uri="{FF2B5EF4-FFF2-40B4-BE49-F238E27FC236}">
                  <a16:creationId xmlns:a16="http://schemas.microsoft.com/office/drawing/2014/main" id="{750A4E93-978E-C918-489C-EFC23A43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6CB8E31-5F80-00EE-DC47-5F7C4FFCA8FE}"/>
                </a:ext>
              </a:extLst>
            </p:cNvPr>
            <p:cNvSpPr txBox="1"/>
            <p:nvPr/>
          </p:nvSpPr>
          <p:spPr>
            <a:xfrm>
              <a:off x="1539652" y="2703199"/>
              <a:ext cx="18674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抽卡遊戲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C5CE5C3-1BFC-C774-61B6-742F80B20952}"/>
              </a:ext>
            </a:extLst>
          </p:cNvPr>
          <p:cNvGrpSpPr/>
          <p:nvPr/>
        </p:nvGrpSpPr>
        <p:grpSpPr>
          <a:xfrm>
            <a:off x="1078740" y="4756503"/>
            <a:ext cx="2343462" cy="571109"/>
            <a:chOff x="1110942" y="2639466"/>
            <a:chExt cx="2343462" cy="571109"/>
          </a:xfrm>
        </p:grpSpPr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2E174A0D-72AC-9125-CD60-66A6987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BB41B8B-5918-5B71-C8D2-D86CBF4F03FB}"/>
                </a:ext>
              </a:extLst>
            </p:cNvPr>
            <p:cNvSpPr txBox="1"/>
            <p:nvPr/>
          </p:nvSpPr>
          <p:spPr>
            <a:xfrm>
              <a:off x="1609054" y="2687355"/>
              <a:ext cx="18453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搶票遊戲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7C8C1D2-3C5B-1D0B-70B3-B226B4570F01}"/>
              </a:ext>
            </a:extLst>
          </p:cNvPr>
          <p:cNvGrpSpPr/>
          <p:nvPr/>
        </p:nvGrpSpPr>
        <p:grpSpPr>
          <a:xfrm>
            <a:off x="1078740" y="5406688"/>
            <a:ext cx="1861642" cy="586953"/>
            <a:chOff x="1110942" y="2639466"/>
            <a:chExt cx="1861642" cy="586953"/>
          </a:xfrm>
        </p:grpSpPr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8239332F-4E20-71E8-D664-375BF02D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1010690-CB1F-60BC-D716-3A7D47CBAE1A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ppt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EE3CDCB-E052-E759-A013-8786E762C2F7}"/>
              </a:ext>
            </a:extLst>
          </p:cNvPr>
          <p:cNvGrpSpPr/>
          <p:nvPr/>
        </p:nvGrpSpPr>
        <p:grpSpPr>
          <a:xfrm>
            <a:off x="5943600" y="2603706"/>
            <a:ext cx="1861642" cy="586953"/>
            <a:chOff x="1110942" y="2639466"/>
            <a:chExt cx="1861642" cy="5869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4FBD65B-5CF3-7AE8-B7E4-40A86788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755A653-5C49-1666-D464-F84E9EE68D1C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首頁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D67BBCB-DBF4-74B3-67C8-B77C7C862A21}"/>
              </a:ext>
            </a:extLst>
          </p:cNvPr>
          <p:cNvGrpSpPr/>
          <p:nvPr/>
        </p:nvGrpSpPr>
        <p:grpSpPr>
          <a:xfrm>
            <a:off x="5943600" y="3364123"/>
            <a:ext cx="2819400" cy="586953"/>
            <a:chOff x="1110942" y="2639466"/>
            <a:chExt cx="2819400" cy="586953"/>
          </a:xfrm>
        </p:grpSpPr>
        <p:pic>
          <p:nvPicPr>
            <p:cNvPr id="30" name="Picture 24">
              <a:extLst>
                <a:ext uri="{FF2B5EF4-FFF2-40B4-BE49-F238E27FC236}">
                  <a16:creationId xmlns:a16="http://schemas.microsoft.com/office/drawing/2014/main" id="{A8148140-3791-FE5F-60B3-0082383A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8E78553-F23D-38E6-6CF7-F2D6C86BE792}"/>
                </a:ext>
              </a:extLst>
            </p:cNvPr>
            <p:cNvSpPr txBox="1"/>
            <p:nvPr/>
          </p:nvSpPr>
          <p:spPr>
            <a:xfrm>
              <a:off x="1539652" y="2703199"/>
              <a:ext cx="23906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拼圖遊戲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E7B20B1-CCD8-13B7-6908-59F263C57842}"/>
              </a:ext>
            </a:extLst>
          </p:cNvPr>
          <p:cNvGrpSpPr/>
          <p:nvPr/>
        </p:nvGrpSpPr>
        <p:grpSpPr>
          <a:xfrm>
            <a:off x="5943600" y="4102354"/>
            <a:ext cx="2819400" cy="586953"/>
            <a:chOff x="1110942" y="2639466"/>
            <a:chExt cx="2819400" cy="586953"/>
          </a:xfrm>
        </p:grpSpPr>
        <p:pic>
          <p:nvPicPr>
            <p:cNvPr id="47" name="Picture 24">
              <a:extLst>
                <a:ext uri="{FF2B5EF4-FFF2-40B4-BE49-F238E27FC236}">
                  <a16:creationId xmlns:a16="http://schemas.microsoft.com/office/drawing/2014/main" id="{C39F447E-073B-54C3-E7A0-EAA6FAAFA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A91F243A-CC7C-2938-7138-38845EC68C66}"/>
                </a:ext>
              </a:extLst>
            </p:cNvPr>
            <p:cNvSpPr txBox="1"/>
            <p:nvPr/>
          </p:nvSpPr>
          <p:spPr>
            <a:xfrm>
              <a:off x="1539652" y="2703199"/>
              <a:ext cx="23906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背單字遊戲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56288" y="5275391"/>
            <a:ext cx="1615404" cy="14538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9015" y="2756710"/>
            <a:ext cx="8686800" cy="2422337"/>
            <a:chOff x="0" y="0"/>
            <a:chExt cx="10275908" cy="4060194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1BA39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92780">
            <a:off x="-471835" y="730192"/>
            <a:ext cx="2025048" cy="604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3268">
            <a:off x="316254" y="4208947"/>
            <a:ext cx="830532" cy="866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23033">
            <a:off x="6952748" y="-9319"/>
            <a:ext cx="1863205" cy="880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44902">
            <a:off x="-397542" y="1560893"/>
            <a:ext cx="2184832" cy="18869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95610">
            <a:off x="7385609" y="5567625"/>
            <a:ext cx="1385699" cy="1247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942209">
            <a:off x="8628270" y="2058195"/>
            <a:ext cx="787621" cy="8716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76317" y="782426"/>
            <a:ext cx="1077700" cy="9895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87199" y="6103216"/>
            <a:ext cx="1191879" cy="156451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67243" y="2852737"/>
            <a:ext cx="5796582" cy="1273648"/>
            <a:chOff x="0" y="0"/>
            <a:chExt cx="6483846" cy="1940372"/>
          </a:xfrm>
        </p:grpSpPr>
        <p:sp>
          <p:nvSpPr>
            <p:cNvPr id="15" name="Freeform 15"/>
            <p:cNvSpPr/>
            <p:nvPr/>
          </p:nvSpPr>
          <p:spPr>
            <a:xfrm>
              <a:off x="0" y="-4073"/>
              <a:ext cx="6490237" cy="1946975"/>
            </a:xfrm>
            <a:custGeom>
              <a:avLst/>
              <a:gdLst/>
              <a:ahLst/>
              <a:cxnLst/>
              <a:rect l="l" t="t" r="r" b="b"/>
              <a:pathLst>
                <a:path w="6490237" h="1946975">
                  <a:moveTo>
                    <a:pt x="5862459" y="1892497"/>
                  </a:moveTo>
                  <a:cubicBezTo>
                    <a:pt x="5862459" y="1892497"/>
                    <a:pt x="5131584" y="1946975"/>
                    <a:pt x="4299384" y="1944354"/>
                  </a:cubicBezTo>
                  <a:cubicBezTo>
                    <a:pt x="2577849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55510" y="15681"/>
                    <a:pt x="3664596" y="7673"/>
                  </a:cubicBezTo>
                  <a:cubicBezTo>
                    <a:pt x="4912657" y="0"/>
                    <a:pt x="5629390" y="6979"/>
                    <a:pt x="5629390" y="6979"/>
                  </a:cubicBezTo>
                  <a:cubicBezTo>
                    <a:pt x="5997698" y="14458"/>
                    <a:pt x="6135958" y="42638"/>
                    <a:pt x="6333698" y="165219"/>
                  </a:cubicBezTo>
                  <a:cubicBezTo>
                    <a:pt x="6484715" y="258836"/>
                    <a:pt x="6490237" y="476157"/>
                    <a:pt x="6481097" y="1246581"/>
                  </a:cubicBezTo>
                  <a:lnTo>
                    <a:pt x="6481097" y="1246590"/>
                  </a:lnTo>
                  <a:cubicBezTo>
                    <a:pt x="6481095" y="1693848"/>
                    <a:pt x="6438312" y="1842435"/>
                    <a:pt x="5862459" y="189249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2763327">
            <a:off x="5283369" y="6321019"/>
            <a:ext cx="2091011" cy="1988361"/>
          </a:xfrm>
          <a:prstGeom prst="rect">
            <a:avLst/>
          </a:prstGeom>
        </p:spPr>
      </p:pic>
      <p:sp>
        <p:nvSpPr>
          <p:cNvPr id="18" name="TextBox 4">
            <a:hlinkClick r:id="rId22"/>
            <a:extLst>
              <a:ext uri="{FF2B5EF4-FFF2-40B4-BE49-F238E27FC236}">
                <a16:creationId xmlns:a16="http://schemas.microsoft.com/office/drawing/2014/main" id="{26011201-A00E-5C1D-E1F8-E4BDD0579338}"/>
              </a:ext>
            </a:extLst>
          </p:cNvPr>
          <p:cNvSpPr txBox="1"/>
          <p:nvPr/>
        </p:nvSpPr>
        <p:spPr>
          <a:xfrm>
            <a:off x="1531922" y="3115380"/>
            <a:ext cx="681703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73735"/>
                </a:solidFill>
                <a:latin typeface="Lazydog"/>
              </a:rPr>
              <a:t>Demo時間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C28EAF-8330-B987-C06E-202BF206E3C5}"/>
              </a:ext>
            </a:extLst>
          </p:cNvPr>
          <p:cNvSpPr txBox="1"/>
          <p:nvPr/>
        </p:nvSpPr>
        <p:spPr>
          <a:xfrm>
            <a:off x="2674595" y="4405486"/>
            <a:ext cx="491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>
                <a:hlinkClick r:id="rId22"/>
              </a:rPr>
              <a:t>https://youtu.be/6kRjNBfQyRI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7177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56288" y="5275391"/>
            <a:ext cx="1615404" cy="14538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92780">
            <a:off x="-471835" y="730192"/>
            <a:ext cx="2025048" cy="604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3268">
            <a:off x="316254" y="4208947"/>
            <a:ext cx="830532" cy="866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23033">
            <a:off x="6952748" y="-9319"/>
            <a:ext cx="1863205" cy="880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44902">
            <a:off x="-397542" y="1560893"/>
            <a:ext cx="2184832" cy="18869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95610">
            <a:off x="7385609" y="5567625"/>
            <a:ext cx="1385699" cy="1247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942209">
            <a:off x="8628270" y="2058195"/>
            <a:ext cx="787621" cy="8716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76317" y="782426"/>
            <a:ext cx="1077700" cy="9895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87199" y="6103216"/>
            <a:ext cx="1191879" cy="156451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2763327">
            <a:off x="5283369" y="6321019"/>
            <a:ext cx="2091011" cy="1988361"/>
          </a:xfrm>
          <a:prstGeom prst="rect">
            <a:avLst/>
          </a:prstGeo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E2A221F9-9840-0901-BC76-7D59A01C03C2}"/>
              </a:ext>
            </a:extLst>
          </p:cNvPr>
          <p:cNvGrpSpPr/>
          <p:nvPr/>
        </p:nvGrpSpPr>
        <p:grpSpPr>
          <a:xfrm>
            <a:off x="2667000" y="2623689"/>
            <a:ext cx="4419600" cy="2067822"/>
            <a:chOff x="7568385" y="746022"/>
            <a:chExt cx="8947735" cy="194697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487B88C-9341-4506-8B11-7DFDEF442332}"/>
                </a:ext>
              </a:extLst>
            </p:cNvPr>
            <p:cNvSpPr/>
            <p:nvPr/>
          </p:nvSpPr>
          <p:spPr>
            <a:xfrm>
              <a:off x="7568385" y="746022"/>
              <a:ext cx="8947735" cy="1946974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8" name="TextBox 4">
            <a:extLst>
              <a:ext uri="{FF2B5EF4-FFF2-40B4-BE49-F238E27FC236}">
                <a16:creationId xmlns:a16="http://schemas.microsoft.com/office/drawing/2014/main" id="{26011201-A00E-5C1D-E1F8-E4BDD0579338}"/>
              </a:ext>
            </a:extLst>
          </p:cNvPr>
          <p:cNvSpPr txBox="1"/>
          <p:nvPr/>
        </p:nvSpPr>
        <p:spPr>
          <a:xfrm>
            <a:off x="1478994" y="3345754"/>
            <a:ext cx="681703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73735"/>
                </a:solidFill>
                <a:latin typeface="Lazydog"/>
              </a:rPr>
              <a:t>Q&amp;a</a:t>
            </a:r>
            <a:r>
              <a:rPr lang="en-US" sz="6000" dirty="0">
                <a:solidFill>
                  <a:srgbClr val="373735"/>
                </a:solidFill>
                <a:latin typeface="Lazydog"/>
              </a:rPr>
              <a:t> </a:t>
            </a:r>
            <a:r>
              <a:rPr lang="en-US" sz="6000" dirty="0" err="1">
                <a:solidFill>
                  <a:srgbClr val="373735"/>
                </a:solidFill>
                <a:latin typeface="Lazydog"/>
              </a:rPr>
              <a:t>時間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</p:spTree>
    <p:extLst>
      <p:ext uri="{BB962C8B-B14F-4D97-AF65-F5344CB8AC3E}">
        <p14:creationId xmlns:p14="http://schemas.microsoft.com/office/powerpoint/2010/main" val="87890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9675" y="2457578"/>
            <a:ext cx="6074249" cy="2400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475171" y="2990888"/>
            <a:ext cx="681703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>
                <a:solidFill>
                  <a:srgbClr val="373735"/>
                </a:solidFill>
                <a:latin typeface="Lazydog"/>
              </a:rPr>
              <a:t>Thank you</a:t>
            </a:r>
            <a:r>
              <a:rPr lang="zh-TW" altLang="en-US" sz="6000" dirty="0">
                <a:solidFill>
                  <a:srgbClr val="373735"/>
                </a:solidFill>
                <a:latin typeface="Lazydog"/>
              </a:rPr>
              <a:t> </a:t>
            </a:r>
            <a:r>
              <a:rPr lang="en-US" altLang="zh-TW" sz="6000" dirty="0">
                <a:solidFill>
                  <a:srgbClr val="373735"/>
                </a:solidFill>
                <a:latin typeface="Lazydog"/>
              </a:rPr>
              <a:t>for listening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825747" y="1764343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685555" y="2497390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8" y="-1000252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6002138" y="5366435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5616787" y="76599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544138" y="824252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2936461" y="6032766"/>
            <a:ext cx="623188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212" y="1826233"/>
            <a:ext cx="7910423" cy="4309113"/>
            <a:chOff x="0" y="0"/>
            <a:chExt cx="5683811" cy="4602773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5690202" cy="4609376"/>
            </a:xfrm>
            <a:custGeom>
              <a:avLst/>
              <a:gdLst/>
              <a:ahLst/>
              <a:cxnLst/>
              <a:rect l="l" t="t" r="r" b="b"/>
              <a:pathLst>
                <a:path w="5690202" h="4609376">
                  <a:moveTo>
                    <a:pt x="5062424" y="4554898"/>
                  </a:moveTo>
                  <a:cubicBezTo>
                    <a:pt x="5062424" y="4554898"/>
                    <a:pt x="4331549" y="4609376"/>
                    <a:pt x="3614168" y="4606754"/>
                  </a:cubicBezTo>
                  <a:cubicBezTo>
                    <a:pt x="2308839" y="4604591"/>
                    <a:pt x="1057074" y="4596767"/>
                    <a:pt x="1057074" y="4596767"/>
                  </a:cubicBezTo>
                  <a:cubicBezTo>
                    <a:pt x="812932" y="4587933"/>
                    <a:pt x="449110" y="4566702"/>
                    <a:pt x="282371" y="4508525"/>
                  </a:cubicBezTo>
                  <a:cubicBezTo>
                    <a:pt x="4469" y="4411562"/>
                    <a:pt x="0" y="4238283"/>
                    <a:pt x="0" y="3438740"/>
                  </a:cubicBezTo>
                  <a:lnTo>
                    <a:pt x="0" y="3438705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761136" y="15681"/>
                    <a:pt x="3132850" y="7673"/>
                  </a:cubicBezTo>
                  <a:cubicBezTo>
                    <a:pt x="4112622" y="0"/>
                    <a:pt x="4829355" y="6979"/>
                    <a:pt x="4829355" y="6979"/>
                  </a:cubicBezTo>
                  <a:cubicBezTo>
                    <a:pt x="5197663" y="14458"/>
                    <a:pt x="5335922" y="42638"/>
                    <a:pt x="5533663" y="165219"/>
                  </a:cubicBezTo>
                  <a:cubicBezTo>
                    <a:pt x="5684680" y="258836"/>
                    <a:pt x="5690202" y="476157"/>
                    <a:pt x="5681061" y="3438705"/>
                  </a:cubicBezTo>
                  <a:lnTo>
                    <a:pt x="5681061" y="3438740"/>
                  </a:lnTo>
                  <a:cubicBezTo>
                    <a:pt x="5681061" y="4356248"/>
                    <a:pt x="5638277" y="4504836"/>
                    <a:pt x="5062424" y="4554898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75460" y="2546678"/>
            <a:ext cx="737222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此網站是由開發者本身的興趣愛好作為發想，希望可以打造一款既可以讓使用者模擬追星的樂趣，又可以一邊學習韓文的網站小遊戲。透過單字小考以及小遊戲可以獲取積分，積分達到目標時可以獲得獎勵。</a:t>
            </a:r>
            <a:endParaRPr lang="en-US" altLang="zh-TW" sz="32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13858" y="530019"/>
            <a:ext cx="3789199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網站特色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18778">
            <a:off x="6568234" y="878547"/>
            <a:ext cx="924633" cy="6153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519827">
            <a:off x="-1174528" y="-971475"/>
            <a:ext cx="3016178" cy="286811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415388" flipH="1">
            <a:off x="764285" y="734658"/>
            <a:ext cx="1247428" cy="12088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61603" y="80587"/>
            <a:ext cx="1865697" cy="1102457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444" y="1025480"/>
            <a:ext cx="9140632" cy="5927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-646919" y="2879898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685555" y="2497390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5" y="-657141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7425042" y="6158169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8533075" y="124476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3516" y="1064624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3014837" y="6669682"/>
            <a:ext cx="623188" cy="595994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828125-998B-7EAF-F584-124EE499C15F}"/>
              </a:ext>
            </a:extLst>
          </p:cNvPr>
          <p:cNvGrpSpPr/>
          <p:nvPr/>
        </p:nvGrpSpPr>
        <p:grpSpPr>
          <a:xfrm>
            <a:off x="1673752" y="294111"/>
            <a:ext cx="5275396" cy="1315064"/>
            <a:chOff x="2302143" y="755006"/>
            <a:chExt cx="5000863" cy="1194463"/>
          </a:xfrm>
        </p:grpSpPr>
        <p:grpSp>
          <p:nvGrpSpPr>
            <p:cNvPr id="5" name="Group 5"/>
            <p:cNvGrpSpPr/>
            <p:nvPr/>
          </p:nvGrpSpPr>
          <p:grpSpPr>
            <a:xfrm>
              <a:off x="2393636" y="755006"/>
              <a:ext cx="4664124" cy="1194463"/>
              <a:chOff x="0" y="0"/>
              <a:chExt cx="6483846" cy="19403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4073"/>
                <a:ext cx="6490237" cy="1946975"/>
              </a:xfrm>
              <a:custGeom>
                <a:avLst/>
                <a:gdLst/>
                <a:ahLst/>
                <a:cxnLst/>
                <a:rect l="l" t="t" r="r" b="b"/>
                <a:pathLst>
                  <a:path w="6490237" h="1946975">
                    <a:moveTo>
                      <a:pt x="5862459" y="1892497"/>
                    </a:moveTo>
                    <a:cubicBezTo>
                      <a:pt x="5862459" y="1892497"/>
                      <a:pt x="5131584" y="1946975"/>
                      <a:pt x="4299384" y="1944354"/>
                    </a:cubicBezTo>
                    <a:cubicBezTo>
                      <a:pt x="2577849" y="1942191"/>
                      <a:pt x="1057074" y="1934367"/>
                      <a:pt x="1057074" y="1934367"/>
                    </a:cubicBezTo>
                    <a:cubicBezTo>
                      <a:pt x="812932" y="1925532"/>
                      <a:pt x="449110" y="1904302"/>
                      <a:pt x="282371" y="1846125"/>
                    </a:cubicBezTo>
                    <a:cubicBezTo>
                      <a:pt x="4469" y="1749161"/>
                      <a:pt x="0" y="1575882"/>
                      <a:pt x="0" y="1246590"/>
                    </a:cubicBezTo>
                    <a:lnTo>
                      <a:pt x="0" y="1246581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1855510" y="15681"/>
                      <a:pt x="3664596" y="7673"/>
                    </a:cubicBezTo>
                    <a:cubicBezTo>
                      <a:pt x="4912657" y="0"/>
                      <a:pt x="5629390" y="6979"/>
                      <a:pt x="5629390" y="6979"/>
                    </a:cubicBezTo>
                    <a:cubicBezTo>
                      <a:pt x="5997698" y="14458"/>
                      <a:pt x="6135958" y="42638"/>
                      <a:pt x="6333698" y="165219"/>
                    </a:cubicBezTo>
                    <a:cubicBezTo>
                      <a:pt x="6484715" y="258836"/>
                      <a:pt x="6490237" y="476157"/>
                      <a:pt x="6481097" y="1246581"/>
                    </a:cubicBezTo>
                    <a:lnTo>
                      <a:pt x="6481097" y="1246590"/>
                    </a:lnTo>
                    <a:cubicBezTo>
                      <a:pt x="6481095" y="1693848"/>
                      <a:pt x="6438312" y="1842435"/>
                      <a:pt x="5862459" y="1892497"/>
                    </a:cubicBezTo>
                    <a:close/>
                  </a:path>
                </a:pathLst>
              </a:custGeom>
              <a:solidFill>
                <a:srgbClr val="FFD55F"/>
              </a:solidFill>
            </p:spPr>
          </p:sp>
        </p:grpSp>
        <p:sp>
          <p:nvSpPr>
            <p:cNvPr id="4" name="TextBox 4"/>
            <p:cNvSpPr txBox="1"/>
            <p:nvPr/>
          </p:nvSpPr>
          <p:spPr>
            <a:xfrm>
              <a:off x="2302143" y="1024711"/>
              <a:ext cx="5000863" cy="801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 u="none" dirty="0" err="1">
                  <a:solidFill>
                    <a:srgbClr val="373735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網頁架構圖</a:t>
              </a:r>
              <a:endParaRPr lang="en-US" sz="6000" b="1" u="none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sp>
        <p:nvSpPr>
          <p:cNvPr id="23" name="橢圓 22">
            <a:extLst>
              <a:ext uri="{FF2B5EF4-FFF2-40B4-BE49-F238E27FC236}">
                <a16:creationId xmlns:a16="http://schemas.microsoft.com/office/drawing/2014/main" id="{0051EBA6-4C8C-85AE-5B2A-DB96A00D1D9D}"/>
              </a:ext>
            </a:extLst>
          </p:cNvPr>
          <p:cNvSpPr/>
          <p:nvPr/>
        </p:nvSpPr>
        <p:spPr>
          <a:xfrm>
            <a:off x="3125885" y="4128333"/>
            <a:ext cx="3439911" cy="994858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5FA91993-B32A-BF27-FEC4-2CEE0ACCAECB}"/>
              </a:ext>
            </a:extLst>
          </p:cNvPr>
          <p:cNvSpPr/>
          <p:nvPr/>
        </p:nvSpPr>
        <p:spPr>
          <a:xfrm>
            <a:off x="4875653" y="5620435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1226FA70-2058-ACAF-F8A5-2A860802368C}"/>
              </a:ext>
            </a:extLst>
          </p:cNvPr>
          <p:cNvSpPr txBox="1"/>
          <p:nvPr/>
        </p:nvSpPr>
        <p:spPr>
          <a:xfrm>
            <a:off x="2846591" y="4311317"/>
            <a:ext cx="3974504" cy="62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000" dirty="0" err="1">
                <a:latin typeface="Lazydog"/>
              </a:rPr>
              <a:t>主頁（房間</a:t>
            </a:r>
            <a:r>
              <a:rPr lang="en-US" sz="4000" dirty="0">
                <a:latin typeface="Lazydog"/>
              </a:rPr>
              <a:t>）</a:t>
            </a:r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37A00C9D-389D-D02C-2D5A-CCB801E96222}"/>
              </a:ext>
            </a:extLst>
          </p:cNvPr>
          <p:cNvSpPr/>
          <p:nvPr/>
        </p:nvSpPr>
        <p:spPr>
          <a:xfrm>
            <a:off x="4491982" y="2460180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下箭號 28">
            <a:extLst>
              <a:ext uri="{FF2B5EF4-FFF2-40B4-BE49-F238E27FC236}">
                <a16:creationId xmlns:a16="http://schemas.microsoft.com/office/drawing/2014/main" id="{C9A234DD-711D-E2ED-8F9F-70F58A681F08}"/>
              </a:ext>
            </a:extLst>
          </p:cNvPr>
          <p:cNvSpPr/>
          <p:nvPr/>
        </p:nvSpPr>
        <p:spPr>
          <a:xfrm>
            <a:off x="4553101" y="3594690"/>
            <a:ext cx="390884" cy="718638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591ED5A-76CB-7C8C-58BE-CD7AACDD2477}"/>
              </a:ext>
            </a:extLst>
          </p:cNvPr>
          <p:cNvSpPr/>
          <p:nvPr/>
        </p:nvSpPr>
        <p:spPr>
          <a:xfrm>
            <a:off x="3388536" y="1782336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9DA68CC2-B210-69CF-FC4F-9F8CAE25C6F7}"/>
              </a:ext>
            </a:extLst>
          </p:cNvPr>
          <p:cNvSpPr txBox="1"/>
          <p:nvPr/>
        </p:nvSpPr>
        <p:spPr>
          <a:xfrm>
            <a:off x="2993375" y="1847886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首頁</a:t>
            </a:r>
            <a:endParaRPr lang="en-US" sz="3200" dirty="0">
              <a:latin typeface="Lazydog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D2F4F75-ADD4-C4B7-DF51-9A83015886D8}"/>
              </a:ext>
            </a:extLst>
          </p:cNvPr>
          <p:cNvSpPr/>
          <p:nvPr/>
        </p:nvSpPr>
        <p:spPr>
          <a:xfrm>
            <a:off x="3398934" y="3084755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4BBD499-D196-F6DF-01E0-28B613885604}"/>
              </a:ext>
            </a:extLst>
          </p:cNvPr>
          <p:cNvSpPr/>
          <p:nvPr/>
        </p:nvSpPr>
        <p:spPr>
          <a:xfrm>
            <a:off x="275524" y="3638891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CAAC670-EEDE-E4C6-24F3-21C40A3C5179}"/>
              </a:ext>
            </a:extLst>
          </p:cNvPr>
          <p:cNvSpPr/>
          <p:nvPr/>
        </p:nvSpPr>
        <p:spPr>
          <a:xfrm>
            <a:off x="6919164" y="3954009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434B143-34A4-24EB-6A61-25C634529293}"/>
              </a:ext>
            </a:extLst>
          </p:cNvPr>
          <p:cNvSpPr/>
          <p:nvPr/>
        </p:nvSpPr>
        <p:spPr>
          <a:xfrm>
            <a:off x="1413378" y="5682281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B95CBC0B-46E9-D6C1-842B-47B86D180BFB}"/>
              </a:ext>
            </a:extLst>
          </p:cNvPr>
          <p:cNvSpPr/>
          <p:nvPr/>
        </p:nvSpPr>
        <p:spPr>
          <a:xfrm rot="1793817">
            <a:off x="3386717" y="5046698"/>
            <a:ext cx="492851" cy="792223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9" name="向下箭號 38">
            <a:extLst>
              <a:ext uri="{FF2B5EF4-FFF2-40B4-BE49-F238E27FC236}">
                <a16:creationId xmlns:a16="http://schemas.microsoft.com/office/drawing/2014/main" id="{8682F941-0822-08CE-2E64-24E9A2554C12}"/>
              </a:ext>
            </a:extLst>
          </p:cNvPr>
          <p:cNvSpPr/>
          <p:nvPr/>
        </p:nvSpPr>
        <p:spPr>
          <a:xfrm rot="7383894">
            <a:off x="2772009" y="3969546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向下箭號 39">
            <a:extLst>
              <a:ext uri="{FF2B5EF4-FFF2-40B4-BE49-F238E27FC236}">
                <a16:creationId xmlns:a16="http://schemas.microsoft.com/office/drawing/2014/main" id="{6ED9F458-D70F-785F-0BCB-7F8BA5AFDD2D}"/>
              </a:ext>
            </a:extLst>
          </p:cNvPr>
          <p:cNvSpPr/>
          <p:nvPr/>
        </p:nvSpPr>
        <p:spPr>
          <a:xfrm rot="15450519">
            <a:off x="6583560" y="4308543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下箭號 40">
            <a:extLst>
              <a:ext uri="{FF2B5EF4-FFF2-40B4-BE49-F238E27FC236}">
                <a16:creationId xmlns:a16="http://schemas.microsoft.com/office/drawing/2014/main" id="{E1D91E93-A386-7BA7-E05F-0AD5A263E865}"/>
              </a:ext>
            </a:extLst>
          </p:cNvPr>
          <p:cNvSpPr/>
          <p:nvPr/>
        </p:nvSpPr>
        <p:spPr>
          <a:xfrm rot="19828713">
            <a:off x="5414107" y="5066109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C3A162E2-153F-8671-D2E3-8E3C777A8CE5}"/>
              </a:ext>
            </a:extLst>
          </p:cNvPr>
          <p:cNvSpPr txBox="1"/>
          <p:nvPr/>
        </p:nvSpPr>
        <p:spPr>
          <a:xfrm>
            <a:off x="6513604" y="4023741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搶票小遊戲</a:t>
            </a:r>
            <a:endParaRPr lang="en-US" sz="3200" dirty="0">
              <a:latin typeface="Lazydog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469BF1B4-2CAC-3CFE-324C-CA3A96BDD868}"/>
              </a:ext>
            </a:extLst>
          </p:cNvPr>
          <p:cNvSpPr txBox="1"/>
          <p:nvPr/>
        </p:nvSpPr>
        <p:spPr>
          <a:xfrm>
            <a:off x="3030580" y="3124288"/>
            <a:ext cx="3276103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人物選擇頁面</a:t>
            </a:r>
            <a:endParaRPr lang="en-US" sz="3200" dirty="0">
              <a:latin typeface="Lazydog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6BB4DB96-E600-41B4-FDDB-D20BD5A19C56}"/>
              </a:ext>
            </a:extLst>
          </p:cNvPr>
          <p:cNvSpPr txBox="1"/>
          <p:nvPr/>
        </p:nvSpPr>
        <p:spPr>
          <a:xfrm>
            <a:off x="-227013" y="3693456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韓文單字練習</a:t>
            </a:r>
            <a:endParaRPr lang="en-US" sz="3200" dirty="0">
              <a:latin typeface="Lazydog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415B02A1-4BD3-70F0-8C20-DF7C7E72D022}"/>
              </a:ext>
            </a:extLst>
          </p:cNvPr>
          <p:cNvSpPr txBox="1"/>
          <p:nvPr/>
        </p:nvSpPr>
        <p:spPr>
          <a:xfrm>
            <a:off x="1071228" y="5686069"/>
            <a:ext cx="3212127" cy="56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2000" dirty="0" err="1">
                <a:latin typeface="Lazydog"/>
              </a:rPr>
              <a:t>拼圖遊戲</a:t>
            </a:r>
            <a:endParaRPr lang="en-US" sz="2000" dirty="0">
              <a:latin typeface="Lazydog"/>
            </a:endParaRP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2CC889C1-1A44-AFAF-BEB4-0126AA98BE75}"/>
              </a:ext>
            </a:extLst>
          </p:cNvPr>
          <p:cNvSpPr txBox="1"/>
          <p:nvPr/>
        </p:nvSpPr>
        <p:spPr>
          <a:xfrm>
            <a:off x="4467585" y="5734773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抽卡</a:t>
            </a:r>
            <a:endParaRPr lang="en-US" sz="3200" dirty="0">
              <a:latin typeface="Lazydo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339" y="1040635"/>
            <a:ext cx="9140632" cy="5927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-646919" y="2879898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765795" y="1909284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6" y="-490351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7425042" y="6158169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8533075" y="124476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3516" y="1064624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3014837" y="6669682"/>
            <a:ext cx="623188" cy="595994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828125-998B-7EAF-F584-124EE499C15F}"/>
              </a:ext>
            </a:extLst>
          </p:cNvPr>
          <p:cNvGrpSpPr/>
          <p:nvPr/>
        </p:nvGrpSpPr>
        <p:grpSpPr>
          <a:xfrm>
            <a:off x="1943034" y="457925"/>
            <a:ext cx="5275396" cy="1319539"/>
            <a:chOff x="2557411" y="903797"/>
            <a:chExt cx="5000863" cy="1198528"/>
          </a:xfrm>
        </p:grpSpPr>
        <p:grpSp>
          <p:nvGrpSpPr>
            <p:cNvPr id="5" name="Group 5"/>
            <p:cNvGrpSpPr/>
            <p:nvPr/>
          </p:nvGrpSpPr>
          <p:grpSpPr>
            <a:xfrm>
              <a:off x="2638194" y="903797"/>
              <a:ext cx="4668721" cy="1198528"/>
              <a:chOff x="339973" y="241707"/>
              <a:chExt cx="6490237" cy="1946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39973" y="241707"/>
                <a:ext cx="6490237" cy="1946975"/>
              </a:xfrm>
              <a:custGeom>
                <a:avLst/>
                <a:gdLst/>
                <a:ahLst/>
                <a:cxnLst/>
                <a:rect l="l" t="t" r="r" b="b"/>
                <a:pathLst>
                  <a:path w="6490237" h="1946975">
                    <a:moveTo>
                      <a:pt x="5862459" y="1892497"/>
                    </a:moveTo>
                    <a:cubicBezTo>
                      <a:pt x="5862459" y="1892497"/>
                      <a:pt x="5131584" y="1946975"/>
                      <a:pt x="4299384" y="1944354"/>
                    </a:cubicBezTo>
                    <a:cubicBezTo>
                      <a:pt x="2577849" y="1942191"/>
                      <a:pt x="1057074" y="1934367"/>
                      <a:pt x="1057074" y="1934367"/>
                    </a:cubicBezTo>
                    <a:cubicBezTo>
                      <a:pt x="812932" y="1925532"/>
                      <a:pt x="449110" y="1904302"/>
                      <a:pt x="282371" y="1846125"/>
                    </a:cubicBezTo>
                    <a:cubicBezTo>
                      <a:pt x="4469" y="1749161"/>
                      <a:pt x="0" y="1575882"/>
                      <a:pt x="0" y="1246590"/>
                    </a:cubicBezTo>
                    <a:lnTo>
                      <a:pt x="0" y="1246581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1855510" y="15681"/>
                      <a:pt x="3664596" y="7673"/>
                    </a:cubicBezTo>
                    <a:cubicBezTo>
                      <a:pt x="4912657" y="0"/>
                      <a:pt x="5629390" y="6979"/>
                      <a:pt x="5629390" y="6979"/>
                    </a:cubicBezTo>
                    <a:cubicBezTo>
                      <a:pt x="5997698" y="14458"/>
                      <a:pt x="6135958" y="42638"/>
                      <a:pt x="6333698" y="165219"/>
                    </a:cubicBezTo>
                    <a:cubicBezTo>
                      <a:pt x="6484715" y="258836"/>
                      <a:pt x="6490237" y="476157"/>
                      <a:pt x="6481097" y="1246581"/>
                    </a:cubicBezTo>
                    <a:lnTo>
                      <a:pt x="6481097" y="1246590"/>
                    </a:lnTo>
                    <a:cubicBezTo>
                      <a:pt x="6481095" y="1693848"/>
                      <a:pt x="6438312" y="1842435"/>
                      <a:pt x="5862459" y="1892497"/>
                    </a:cubicBezTo>
                    <a:close/>
                  </a:path>
                </a:pathLst>
              </a:custGeom>
              <a:solidFill>
                <a:srgbClr val="FFD55F"/>
              </a:solidFill>
            </p:spPr>
          </p:sp>
        </p:grpSp>
        <p:sp>
          <p:nvSpPr>
            <p:cNvPr id="4" name="TextBox 4"/>
            <p:cNvSpPr txBox="1"/>
            <p:nvPr/>
          </p:nvSpPr>
          <p:spPr>
            <a:xfrm>
              <a:off x="2557411" y="1195036"/>
              <a:ext cx="5000863" cy="727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 u="none" dirty="0" err="1">
                  <a:solidFill>
                    <a:srgbClr val="373735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整體規則</a:t>
              </a:r>
              <a:endParaRPr lang="en-US" sz="6000" b="1" u="none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4774808C-EDFA-34B6-C284-82578EBBCC8C}"/>
              </a:ext>
            </a:extLst>
          </p:cNvPr>
          <p:cNvSpPr txBox="1"/>
          <p:nvPr/>
        </p:nvSpPr>
        <p:spPr>
          <a:xfrm>
            <a:off x="1324891" y="2311330"/>
            <a:ext cx="7372224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總積分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分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計分欄分為可消費積分和累計積分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3.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可消費積分：可以用來玩遊戲，每次每個遊戲消耗五積分，贏的遊戲則可獲得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積分（作弊不算）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累計積分：獲得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積分則畢業，與可消費積分無關。</a:t>
            </a:r>
            <a:endParaRPr lang="en-US" altLang="zh-TW" sz="32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09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45736" y="544998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拼圖遊戲規則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170511" y="1750965"/>
            <a:ext cx="5673226" cy="2722395"/>
            <a:chOff x="-607986" y="-2615269"/>
            <a:chExt cx="6076274" cy="6845669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607986" y="-2615269"/>
              <a:ext cx="6076274" cy="6845669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32051B-1830-248E-C7A6-D0DCD2F73CD7}"/>
              </a:ext>
            </a:extLst>
          </p:cNvPr>
          <p:cNvSpPr txBox="1"/>
          <p:nvPr/>
        </p:nvSpPr>
        <p:spPr>
          <a:xfrm>
            <a:off x="419268" y="2114904"/>
            <a:ext cx="4999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effectLst/>
                <a:latin typeface="Menlo" panose="020B0609030804020204" pitchFamily="49" charset="0"/>
              </a:rPr>
              <a:t>1.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每次玩遊戲消耗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5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2.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贏得遊戲獲得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10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3.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可以選擇作弊但會消耗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5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  <a:endParaRPr lang="en-US" altLang="zh-TW" b="0" dirty="0"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latin typeface="Menlo" panose="020B0609030804020204" pitchFamily="49" charset="0"/>
              </a:rPr>
              <a:t>  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（累積積分也扣）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4.</a:t>
            </a:r>
            <a:r>
              <a:rPr lang="zh-TW" altLang="en-US" dirty="0">
                <a:latin typeface="Menlo" panose="020B0609030804020204" pitchFamily="49" charset="0"/>
              </a:rPr>
              <a:t>移動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各個零碎的拼圖使其成為一張完整的圖片，人物必須得以頭上腳下的方式呈現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B62365-9FAC-2F6B-D399-5059713103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13" y="2554207"/>
            <a:ext cx="4244571" cy="3893144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BB3EB8F-C7A2-F459-272B-EEC983572FFD}"/>
              </a:ext>
            </a:extLst>
          </p:cNvPr>
          <p:cNvGrpSpPr/>
          <p:nvPr/>
        </p:nvGrpSpPr>
        <p:grpSpPr>
          <a:xfrm>
            <a:off x="1024010" y="5175769"/>
            <a:ext cx="4394605" cy="1080300"/>
            <a:chOff x="-98442" y="-837523"/>
            <a:chExt cx="6076273" cy="77986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7182B3-B5BD-054F-CC40-A9BDAE8EB20C}"/>
                </a:ext>
              </a:extLst>
            </p:cNvPr>
            <p:cNvSpPr/>
            <p:nvPr/>
          </p:nvSpPr>
          <p:spPr>
            <a:xfrm>
              <a:off x="-98442" y="-837523"/>
              <a:ext cx="6076273" cy="7798604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7B5C30-F716-DD1C-64B5-9D1CFE419035}"/>
              </a:ext>
            </a:extLst>
          </p:cNvPr>
          <p:cNvSpPr txBox="1"/>
          <p:nvPr/>
        </p:nvSpPr>
        <p:spPr>
          <a:xfrm>
            <a:off x="583263" y="5531253"/>
            <a:ext cx="534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zh-TW" altLang="en-US" sz="1800" u="none" dirty="0">
                <a:solidFill>
                  <a:srgbClr val="373735"/>
                </a:solidFill>
                <a:latin typeface="Lazydog Bold"/>
              </a:rPr>
              <a:t>拼圖出現的人物會和一開始選擇的相同！</a:t>
            </a:r>
            <a:endParaRPr lang="en-US" altLang="zh-TW" sz="1800" u="none" dirty="0">
              <a:solidFill>
                <a:srgbClr val="373735"/>
              </a:solidFill>
              <a:latin typeface="Lazydog Bold"/>
            </a:endParaRPr>
          </a:p>
        </p:txBody>
      </p:sp>
    </p:spTree>
    <p:extLst>
      <p:ext uri="{BB962C8B-B14F-4D97-AF65-F5344CB8AC3E}">
        <p14:creationId xmlns:p14="http://schemas.microsoft.com/office/powerpoint/2010/main" val="46936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45736" y="544998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搶票遊戲規則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40916" y="5908950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298939" y="3415405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876502">
            <a:off x="8148528" y="-63453"/>
            <a:ext cx="1714747" cy="1480918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CC07465C-E3EE-5B19-00C3-ECE23F713D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7618778">
            <a:off x="4861914" y="6299523"/>
            <a:ext cx="1414610" cy="941359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3311DC3-EDE3-7749-0F86-F7DD1CEEBB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9853">
            <a:off x="3439886" y="1749824"/>
            <a:ext cx="6249668" cy="4374644"/>
          </a:xfrm>
          <a:prstGeom prst="rect">
            <a:avLst/>
          </a:prstGeom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19BF2B54-5CAD-04F1-E066-07A721DC84CF}"/>
              </a:ext>
            </a:extLst>
          </p:cNvPr>
          <p:cNvGrpSpPr/>
          <p:nvPr/>
        </p:nvGrpSpPr>
        <p:grpSpPr>
          <a:xfrm>
            <a:off x="158369" y="1608157"/>
            <a:ext cx="4452465" cy="2061054"/>
            <a:chOff x="0" y="0"/>
            <a:chExt cx="6069882" cy="779200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7D10307-4B3C-3D5C-ED45-68EB282650C6}"/>
                </a:ext>
              </a:extLst>
            </p:cNvPr>
            <p:cNvSpPr/>
            <p:nvPr/>
          </p:nvSpPr>
          <p:spPr>
            <a:xfrm>
              <a:off x="0" y="-4073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2B3E2F94-0659-E735-F7E7-BB0F3531D1DF}"/>
              </a:ext>
            </a:extLst>
          </p:cNvPr>
          <p:cNvSpPr txBox="1"/>
          <p:nvPr/>
        </p:nvSpPr>
        <p:spPr>
          <a:xfrm>
            <a:off x="74555" y="2041620"/>
            <a:ext cx="4497445" cy="122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373735"/>
                </a:solidFill>
                <a:latin typeface="Lazydog Bold"/>
              </a:rPr>
              <a:t>眾所皆知搶票最重要的一點</a:t>
            </a:r>
            <a:endParaRPr lang="en-US" sz="2200" u="none" dirty="0">
              <a:solidFill>
                <a:srgbClr val="373735"/>
              </a:solidFill>
              <a:latin typeface="Lazydog Bold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373735"/>
                </a:solidFill>
                <a:latin typeface="Lazydog Bold"/>
              </a:rPr>
              <a:t>就是手速</a:t>
            </a:r>
            <a:r>
              <a:rPr lang="en-US" sz="2200" u="none" dirty="0">
                <a:solidFill>
                  <a:srgbClr val="373735"/>
                </a:solidFill>
                <a:latin typeface="Lazydog Bold"/>
              </a:rPr>
              <a:t>！！</a:t>
            </a:r>
          </a:p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373735"/>
                </a:solidFill>
                <a:latin typeface="Lazydog Bold"/>
              </a:rPr>
              <a:t>搶票小遊戲可以有效訓練你的手速</a:t>
            </a:r>
            <a:endParaRPr lang="en-US" sz="2200" u="none" dirty="0">
              <a:solidFill>
                <a:srgbClr val="373735"/>
              </a:solidFill>
              <a:latin typeface="Lazydog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4307877-5CAE-A359-0B1F-9DA5F5EAF2B3}"/>
              </a:ext>
            </a:extLst>
          </p:cNvPr>
          <p:cNvGrpSpPr/>
          <p:nvPr/>
        </p:nvGrpSpPr>
        <p:grpSpPr>
          <a:xfrm>
            <a:off x="302542" y="4402616"/>
            <a:ext cx="3845818" cy="1997643"/>
            <a:chOff x="0" y="0"/>
            <a:chExt cx="6069882" cy="779200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D393100-D410-5873-9694-8520D699BEC1}"/>
                </a:ext>
              </a:extLst>
            </p:cNvPr>
            <p:cNvSpPr/>
            <p:nvPr/>
          </p:nvSpPr>
          <p:spPr>
            <a:xfrm>
              <a:off x="0" y="-4073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E5CC24-CD4B-84B7-3595-A060E0CDF745}"/>
              </a:ext>
            </a:extLst>
          </p:cNvPr>
          <p:cNvSpPr txBox="1"/>
          <p:nvPr/>
        </p:nvSpPr>
        <p:spPr>
          <a:xfrm>
            <a:off x="438058" y="4632064"/>
            <a:ext cx="4625906" cy="155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u="none" dirty="0">
                <a:solidFill>
                  <a:srgbClr val="373735"/>
                </a:solidFill>
                <a:latin typeface="Lazydog Bold"/>
              </a:rPr>
              <a:t>1.</a:t>
            </a:r>
            <a:r>
              <a:rPr lang="zh-TW" altLang="en-US" sz="2200" u="none" dirty="0">
                <a:solidFill>
                  <a:srgbClr val="373735"/>
                </a:solidFill>
                <a:latin typeface="Lazydog Bold"/>
              </a:rPr>
              <a:t>每次玩遊戲消耗五積分</a:t>
            </a:r>
            <a:endParaRPr lang="en-US" altLang="zh-TW" sz="2200" u="none" dirty="0">
              <a:solidFill>
                <a:srgbClr val="373735"/>
              </a:solidFill>
              <a:latin typeface="Lazydog Bold"/>
            </a:endParaRPr>
          </a:p>
          <a:p>
            <a:pPr>
              <a:lnSpc>
                <a:spcPct val="150000"/>
              </a:lnSpc>
            </a:pPr>
            <a:r>
              <a:rPr lang="en-US" altLang="zh-TW" sz="2200" u="none" dirty="0">
                <a:solidFill>
                  <a:srgbClr val="373735"/>
                </a:solidFill>
                <a:latin typeface="Lazydog Bold"/>
              </a:rPr>
              <a:t>2.只要</a:t>
            </a:r>
            <a:r>
              <a:rPr lang="en-US" altLang="zh-TW" sz="2200" dirty="0">
                <a:solidFill>
                  <a:srgbClr val="373735"/>
                </a:solidFill>
                <a:latin typeface="Lazydog Bold"/>
              </a:rPr>
              <a:t>30秒點擊手超過50下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373735"/>
                </a:solidFill>
                <a:latin typeface="Lazydog Bold"/>
              </a:rPr>
              <a:t>就可以通關獲得10積分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8829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58922" y="609809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單字練習遊戲規則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461562" y="5204652"/>
            <a:ext cx="5809781" cy="1464486"/>
            <a:chOff x="-874013" y="153806"/>
            <a:chExt cx="6076273" cy="779860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874013" y="153806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7515" y="2258089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8" name="Picture 27">
            <a:extLst>
              <a:ext uri="{FF2B5EF4-FFF2-40B4-BE49-F238E27FC236}">
                <a16:creationId xmlns:a16="http://schemas.microsoft.com/office/drawing/2014/main" id="{DBEA171E-7BBE-276F-C72F-7729E71D84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271543">
            <a:off x="3367363" y="3681737"/>
            <a:ext cx="514266" cy="1096303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9076810-90C7-A2A2-8235-D88B3CE7CF05}"/>
              </a:ext>
            </a:extLst>
          </p:cNvPr>
          <p:cNvSpPr txBox="1"/>
          <p:nvPr/>
        </p:nvSpPr>
        <p:spPr>
          <a:xfrm>
            <a:off x="967971" y="5357593"/>
            <a:ext cx="5347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1.每背完一個單字獲得1積分，背錯不扣積分</a:t>
            </a:r>
          </a:p>
          <a:p>
            <a:r>
              <a:rPr lang="zh-TW" altLang="en-US" dirty="0"/>
              <a:t>2.隨機抽取未背單字來考</a:t>
            </a:r>
          </a:p>
          <a:p>
            <a:r>
              <a:rPr lang="zh-TW" altLang="en-US" dirty="0"/>
              <a:t>3.每次都有一次提示機會（以詞性提示）</a:t>
            </a:r>
          </a:p>
          <a:p>
            <a:r>
              <a:rPr lang="zh-TW" altLang="en-US" dirty="0"/>
              <a:t>4.若中間背錯單字則結束遊戲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0989C70-9BC3-04E1-0396-4A88D6D2DB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7" y="1457328"/>
            <a:ext cx="5128029" cy="12231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C5A5099-53D2-7E00-20BB-BA2A01EA29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63" y="2534112"/>
            <a:ext cx="6739769" cy="27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58922" y="609809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抽卡遊戲規則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893705" y="1621462"/>
            <a:ext cx="5771671" cy="1385581"/>
            <a:chOff x="-98442" y="-837523"/>
            <a:chExt cx="6076273" cy="7798604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98442" y="-837523"/>
              <a:ext cx="6076273" cy="7798604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7515" y="2258089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CC07465C-E3EE-5B19-00C3-ECE23F713D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7618778">
            <a:off x="4957777" y="5629403"/>
            <a:ext cx="1414610" cy="941359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7CF39BA-3C9C-3C1C-D56E-4B28A4986260}"/>
              </a:ext>
            </a:extLst>
          </p:cNvPr>
          <p:cNvSpPr txBox="1"/>
          <p:nvPr/>
        </p:nvSpPr>
        <p:spPr>
          <a:xfrm>
            <a:off x="1140413" y="1851027"/>
            <a:ext cx="5347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1.每次抽卡消耗五積分</a:t>
            </a:r>
            <a:endParaRPr lang="en-US" altLang="zh-TW" dirty="0"/>
          </a:p>
          <a:p>
            <a:r>
              <a:rPr lang="zh-TW" altLang="en-US" dirty="0"/>
              <a:t>2. 若抽中的成員和一開始所選的成員相同可以獲得     </a:t>
            </a:r>
            <a:r>
              <a:rPr lang="en-US" altLang="zh-TW" dirty="0"/>
              <a:t>10</a:t>
            </a:r>
            <a:r>
              <a:rPr lang="zh-TW" altLang="en-US" dirty="0"/>
              <a:t>積分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617472E-E90F-BCA3-55DA-B4EB63C0A5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36" y="2853501"/>
            <a:ext cx="3459480" cy="411027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52B60-F440-AD02-FCC3-E7954544B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20" y="2719488"/>
            <a:ext cx="2985982" cy="44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1338548" y="722317"/>
            <a:ext cx="7228747" cy="1187249"/>
            <a:chOff x="-508723" y="2864415"/>
            <a:chExt cx="10550751" cy="3102292"/>
          </a:xfrm>
        </p:grpSpPr>
        <p:sp>
          <p:nvSpPr>
            <p:cNvPr id="30" name="Freeform 30"/>
            <p:cNvSpPr/>
            <p:nvPr/>
          </p:nvSpPr>
          <p:spPr>
            <a:xfrm>
              <a:off x="-508723" y="2864415"/>
              <a:ext cx="10550751" cy="3102292"/>
            </a:xfrm>
            <a:custGeom>
              <a:avLst/>
              <a:gdLst/>
              <a:ahLst/>
              <a:cxnLst/>
              <a:rect l="l" t="t" r="r" b="b"/>
              <a:pathLst>
                <a:path w="10550752" h="3102292">
                  <a:moveTo>
                    <a:pt x="9922974" y="3047814"/>
                  </a:moveTo>
                  <a:cubicBezTo>
                    <a:pt x="9922974" y="3047814"/>
                    <a:pt x="9192099" y="3102292"/>
                    <a:pt x="7777141" y="3099671"/>
                  </a:cubicBezTo>
                  <a:cubicBezTo>
                    <a:pt x="3943186" y="3097508"/>
                    <a:pt x="1057074" y="3089683"/>
                    <a:pt x="1057074" y="3089683"/>
                  </a:cubicBezTo>
                  <a:cubicBezTo>
                    <a:pt x="812932" y="3080849"/>
                    <a:pt x="449110" y="3059619"/>
                    <a:pt x="282371" y="3001441"/>
                  </a:cubicBezTo>
                  <a:cubicBezTo>
                    <a:pt x="4469" y="2904478"/>
                    <a:pt x="0" y="2731199"/>
                    <a:pt x="0" y="2197847"/>
                  </a:cubicBezTo>
                  <a:lnTo>
                    <a:pt x="0" y="2197827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34497" y="15681"/>
                    <a:pt x="6363433" y="7673"/>
                  </a:cubicBezTo>
                  <a:cubicBezTo>
                    <a:pt x="8973172" y="0"/>
                    <a:pt x="9689905" y="6979"/>
                    <a:pt x="9689905" y="6979"/>
                  </a:cubicBezTo>
                  <a:cubicBezTo>
                    <a:pt x="10058213" y="14458"/>
                    <a:pt x="10196473" y="42638"/>
                    <a:pt x="10394213" y="165219"/>
                  </a:cubicBezTo>
                  <a:cubicBezTo>
                    <a:pt x="10545230" y="258836"/>
                    <a:pt x="10550752" y="476157"/>
                    <a:pt x="10541612" y="2197827"/>
                  </a:cubicBezTo>
                  <a:lnTo>
                    <a:pt x="10541612" y="2197847"/>
                  </a:lnTo>
                  <a:cubicBezTo>
                    <a:pt x="10541611" y="2849164"/>
                    <a:pt x="10498827" y="2997752"/>
                    <a:pt x="9922974" y="3047814"/>
                  </a:cubicBezTo>
                  <a:close/>
                </a:path>
              </a:pathLst>
            </a:custGeom>
            <a:solidFill>
              <a:srgbClr val="FFD55F">
                <a:alpha val="4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21675">
            <a:off x="-87271" y="213327"/>
            <a:ext cx="1436665" cy="18858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6093" y="2498090"/>
            <a:ext cx="2812820" cy="610414"/>
            <a:chOff x="0" y="0"/>
            <a:chExt cx="8941342" cy="1940372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4671" y="2657643"/>
            <a:ext cx="179646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1後端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70390" y="2533050"/>
            <a:ext cx="2812820" cy="610414"/>
            <a:chOff x="0" y="0"/>
            <a:chExt cx="8941342" cy="1940372"/>
          </a:xfrm>
        </p:grpSpPr>
        <p:sp>
          <p:nvSpPr>
            <p:cNvPr id="7" name="Freeform 7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931080" y="2672914"/>
            <a:ext cx="189144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2美編排版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54687" y="2498886"/>
            <a:ext cx="2812820" cy="610414"/>
            <a:chOff x="0" y="0"/>
            <a:chExt cx="8941342" cy="1940372"/>
          </a:xfrm>
        </p:grpSpPr>
        <p:sp>
          <p:nvSpPr>
            <p:cNvPr id="10" name="Freeform 10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239126" y="2672914"/>
            <a:ext cx="1680654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3動畫呈現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6093" y="3505200"/>
            <a:ext cx="2794464" cy="3204025"/>
            <a:chOff x="0" y="0"/>
            <a:chExt cx="7523474" cy="5248217"/>
          </a:xfrm>
        </p:grpSpPr>
        <p:sp>
          <p:nvSpPr>
            <p:cNvPr id="13" name="Freeform 13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98389" y="3502713"/>
            <a:ext cx="3316466" cy="3208056"/>
            <a:chOff x="0" y="0"/>
            <a:chExt cx="7523474" cy="5248217"/>
          </a:xfrm>
        </p:grpSpPr>
        <p:sp>
          <p:nvSpPr>
            <p:cNvPr id="16" name="Freeform 16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91415" y="3476797"/>
            <a:ext cx="2812820" cy="3210546"/>
            <a:chOff x="0" y="0"/>
            <a:chExt cx="7523474" cy="5248217"/>
          </a:xfrm>
        </p:grpSpPr>
        <p:sp>
          <p:nvSpPr>
            <p:cNvPr id="18" name="Freeform 18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2901" y="188789"/>
            <a:ext cx="548489" cy="65866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92503" y="1054530"/>
            <a:ext cx="6670492" cy="57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dirty="0" err="1">
                <a:solidFill>
                  <a:srgbClr val="373735"/>
                </a:solidFill>
                <a:latin typeface="Lazydog"/>
              </a:rPr>
              <a:t>有待完善的地方以及遇到的困難</a:t>
            </a:r>
            <a:endParaRPr lang="en-US" sz="3699" dirty="0">
              <a:solidFill>
                <a:srgbClr val="373735"/>
              </a:solidFill>
              <a:latin typeface="Lazydog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2729">
            <a:off x="8314385" y="6127622"/>
            <a:ext cx="1781149" cy="153826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75819">
            <a:off x="8334524" y="7836"/>
            <a:ext cx="1235236" cy="128914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618778">
            <a:off x="-203093" y="6281351"/>
            <a:ext cx="1445427" cy="96186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1F13DA-C4D4-FA26-34C7-20DF0E85B371}"/>
              </a:ext>
            </a:extLst>
          </p:cNvPr>
          <p:cNvSpPr txBox="1"/>
          <p:nvPr/>
        </p:nvSpPr>
        <p:spPr>
          <a:xfrm>
            <a:off x="379432" y="3958686"/>
            <a:ext cx="25269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加入註冊的會員系統以及資料儲存的功能進一步完善使用者的體驗。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1A1411-E0B5-C09D-413F-C1E15116132F}"/>
              </a:ext>
            </a:extLst>
          </p:cNvPr>
          <p:cNvSpPr txBox="1"/>
          <p:nvPr/>
        </p:nvSpPr>
        <p:spPr>
          <a:xfrm>
            <a:off x="3462777" y="3714432"/>
            <a:ext cx="28224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由於時間問題</a:t>
            </a:r>
            <a:r>
              <a:rPr lang="en-US" altLang="zh-TW" sz="2800" b="1" dirty="0" err="1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css</a:t>
            </a:r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美編部分沒有辦法更細節的處理，整體視覺也因為分工完才整合能調整的部分有限。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F89AC4-D749-B993-D65A-A10EBB34A16C}"/>
              </a:ext>
            </a:extLst>
          </p:cNvPr>
          <p:cNvSpPr txBox="1"/>
          <p:nvPr/>
        </p:nvSpPr>
        <p:spPr>
          <a:xfrm>
            <a:off x="6915201" y="3767441"/>
            <a:ext cx="25231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在製作搶票遊戲手的動畫時，一開始遇到一些難點，所幸後來有找到解決方法。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79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427</Words>
  <Application>Microsoft Macintosh PowerPoint</Application>
  <PresentationFormat>自訂</PresentationFormat>
  <Paragraphs>65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Calibri</vt:lpstr>
      <vt:lpstr>Menlo</vt:lpstr>
      <vt:lpstr>Heiti SC Medium</vt:lpstr>
      <vt:lpstr>Lazydog</vt:lpstr>
      <vt:lpstr>Songti SC</vt:lpstr>
      <vt:lpstr>Lazydog Bold</vt:lpstr>
      <vt:lpstr>Arial</vt:lpstr>
      <vt:lpstr>뉴요커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Colorful Cute Doodle Memory Game Presentation 4:3</dc:title>
  <cp:lastModifiedBy>何芊毅</cp:lastModifiedBy>
  <cp:revision>20</cp:revision>
  <dcterms:created xsi:type="dcterms:W3CDTF">2006-08-16T00:00:00Z</dcterms:created>
  <dcterms:modified xsi:type="dcterms:W3CDTF">2022-12-27T04:46:18Z</dcterms:modified>
  <dc:identifier>DAFRhSAJHqw</dc:identifier>
</cp:coreProperties>
</file>